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62" r:id="rId5"/>
    <p:sldId id="263" r:id="rId6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 autoAdjust="0"/>
    <p:restoredTop sz="95482" autoAdjust="0"/>
  </p:normalViewPr>
  <p:slideViewPr>
    <p:cSldViewPr>
      <p:cViewPr varScale="1">
        <p:scale>
          <a:sx n="97" d="100"/>
          <a:sy n="97" d="100"/>
        </p:scale>
        <p:origin x="21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279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4C4C9-9907-4BB6-B95A-E6BBD959AAB4}" type="datetimeFigureOut">
              <a:rPr lang="en-US" smtClean="0"/>
              <a:t>5/17/2024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D650F-38E5-40ED-AA32-287D3AC686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A592C-A796-4264-BD45-11AED491B3E4}" type="datetimeFigureOut">
              <a:rPr lang="en-US" smtClean="0"/>
              <a:t>5/17/2024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02A30-9192-49A2-98D9-8D2828AE31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972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Outside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57200" y="457199"/>
            <a:ext cx="2286000" cy="1066800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000" b="1" cap="all" spc="1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015C248F-577B-0F17-9B56-686B83F28B6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63549" y="1793366"/>
            <a:ext cx="2889251" cy="2590800"/>
          </a:xfrm>
          <a:noFill/>
        </p:spPr>
        <p:txBody>
          <a:bodyPr tIns="27432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4" name="Text Placeholder 25">
            <a:extLst>
              <a:ext uri="{FF2B5EF4-FFF2-40B4-BE49-F238E27FC236}">
                <a16:creationId xmlns:a16="http://schemas.microsoft.com/office/drawing/2014/main" id="{01D00668-EE9F-31C6-9E75-FDA7A506A39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7200" y="4495800"/>
            <a:ext cx="1676400" cy="228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 b="0" i="1" spc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D28565-418D-614A-4D8A-FAA5DC928B9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7200" y="4953000"/>
            <a:ext cx="2187575" cy="2514600"/>
          </a:xfrm>
        </p:spPr>
        <p:txBody>
          <a:bodyPr>
            <a:noAutofit/>
          </a:bodyPr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defRPr sz="900" b="0" spc="2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Add text here</a:t>
            </a:r>
          </a:p>
          <a:p>
            <a:pPr lvl="0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DA1E0E-0373-C71E-07B2-A841FAFCF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505200"/>
            <a:ext cx="274320" cy="3810000"/>
          </a:xfrm>
          <a:prstGeom prst="rect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82538D-D9FE-DE0C-2D31-3FBA33333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906396" y="0"/>
            <a:ext cx="3810001" cy="7764204"/>
          </a:xfrm>
          <a:prstGeom prst="rect">
            <a:avLst/>
          </a:prstGeom>
          <a:solidFill>
            <a:schemeClr val="accent3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3352800" y="0"/>
            <a:ext cx="3352801" cy="2590800"/>
          </a:xfrm>
          <a:noFill/>
        </p:spPr>
        <p:txBody>
          <a:bodyPr tIns="27432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6" hasCustomPrompt="1"/>
          </p:nvPr>
        </p:nvSpPr>
        <p:spPr>
          <a:xfrm>
            <a:off x="3810000" y="457199"/>
            <a:ext cx="1621165" cy="56038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spc="10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title here</a:t>
            </a:r>
          </a:p>
        </p:txBody>
      </p:sp>
      <p:sp>
        <p:nvSpPr>
          <p:cNvPr id="30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843347" y="2693480"/>
            <a:ext cx="2428875" cy="228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 b="0" i="1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E8481A-AC22-ACFF-3E51-40A9B8F705A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43347" y="3088766"/>
            <a:ext cx="2428875" cy="873633"/>
          </a:xfrm>
        </p:spPr>
        <p:txBody>
          <a:bodyPr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900" spc="20" baseline="0">
                <a:solidFill>
                  <a:schemeClr val="bg1"/>
                </a:solidFill>
              </a:defRPr>
            </a:lvl1pPr>
            <a:lvl2pPr marL="377190" indent="0" algn="l">
              <a:buNone/>
              <a:defRPr sz="800">
                <a:solidFill>
                  <a:schemeClr val="bg1"/>
                </a:solidFill>
              </a:defRPr>
            </a:lvl2pPr>
            <a:lvl3pPr marL="754380" indent="0" algn="l">
              <a:buNone/>
              <a:defRPr sz="800">
                <a:solidFill>
                  <a:schemeClr val="bg1"/>
                </a:solidFill>
              </a:defRPr>
            </a:lvl3pPr>
            <a:lvl4pPr marL="1131570" indent="0" algn="l">
              <a:buNone/>
              <a:defRPr sz="800">
                <a:solidFill>
                  <a:schemeClr val="bg1"/>
                </a:solidFill>
              </a:defRPr>
            </a:lvl4pPr>
            <a:lvl5pPr marL="1508760" indent="0" algn="l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2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3843347" y="4384548"/>
            <a:ext cx="2428875" cy="21342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1" cap="all" spc="10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5FAFB201-A050-C771-0585-2F7EA9FA3E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43347" y="4630166"/>
            <a:ext cx="2428875" cy="592548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 spc="20" baseline="0">
                <a:solidFill>
                  <a:schemeClr val="bg1"/>
                </a:solidFill>
              </a:defRPr>
            </a:lvl1pPr>
            <a:lvl2pPr marL="377190" indent="0" algn="l">
              <a:buNone/>
              <a:defRPr sz="800">
                <a:solidFill>
                  <a:schemeClr val="bg1"/>
                </a:solidFill>
              </a:defRPr>
            </a:lvl2pPr>
            <a:lvl3pPr marL="754380" indent="0" algn="l">
              <a:buNone/>
              <a:defRPr sz="800">
                <a:solidFill>
                  <a:schemeClr val="bg1"/>
                </a:solidFill>
              </a:defRPr>
            </a:lvl3pPr>
            <a:lvl4pPr marL="1131570" indent="0" algn="l">
              <a:buNone/>
              <a:defRPr sz="800">
                <a:solidFill>
                  <a:schemeClr val="bg1"/>
                </a:solidFill>
              </a:defRPr>
            </a:lvl4pPr>
            <a:lvl5pPr marL="1508760" indent="0" algn="l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82E814E-119B-2E8E-447A-9E8AE384BE9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524384" y="5410201"/>
            <a:ext cx="1066800" cy="1135430"/>
          </a:xfrm>
        </p:spPr>
        <p:txBody>
          <a:bodyPr>
            <a:normAutofit/>
          </a:bodyPr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A3759039-2383-B70C-8B31-21C10C9C7A6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843347" y="6773308"/>
            <a:ext cx="2428875" cy="21342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 b="1" cap="all" spc="10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title here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3F2244C-CA32-0D6A-2AFC-C47B1B8B941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43347" y="7018926"/>
            <a:ext cx="2428875" cy="592548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900" spc="20" baseline="0">
                <a:solidFill>
                  <a:schemeClr val="bg1"/>
                </a:solidFill>
              </a:defRPr>
            </a:lvl1pPr>
            <a:lvl2pPr marL="377190" indent="0" algn="l">
              <a:buNone/>
              <a:defRPr sz="800">
                <a:solidFill>
                  <a:schemeClr val="bg1"/>
                </a:solidFill>
              </a:defRPr>
            </a:lvl2pPr>
            <a:lvl3pPr marL="754380" indent="0" algn="l">
              <a:buNone/>
              <a:defRPr sz="800">
                <a:solidFill>
                  <a:schemeClr val="bg1"/>
                </a:solidFill>
              </a:defRPr>
            </a:lvl3pPr>
            <a:lvl4pPr marL="1131570" indent="0" algn="l">
              <a:buNone/>
              <a:defRPr sz="800">
                <a:solidFill>
                  <a:schemeClr val="bg1"/>
                </a:solidFill>
              </a:defRPr>
            </a:lvl4pPr>
            <a:lvl5pPr marL="1508760" indent="0" algn="l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6705600" y="457200"/>
            <a:ext cx="2889250" cy="4953000"/>
          </a:xfrm>
          <a:noFill/>
        </p:spPr>
        <p:txBody>
          <a:bodyPr tIns="27432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50" name="Text Placeholder 38">
            <a:extLst>
              <a:ext uri="{FF2B5EF4-FFF2-40B4-BE49-F238E27FC236}">
                <a16:creationId xmlns:a16="http://schemas.microsoft.com/office/drawing/2014/main" id="{F0D199E2-F0A1-856F-A650-15E2C694B38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172328" y="5703946"/>
            <a:ext cx="2422524" cy="84168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500" b="1" cap="all" spc="100" baseline="0">
                <a:solidFill>
                  <a:schemeClr val="accent3">
                    <a:lumMod val="75000"/>
                  </a:schemeClr>
                </a:solidFill>
                <a:latin typeface="+mj-lt"/>
              </a:defRPr>
            </a:lvl1pPr>
            <a:lvl2pPr marL="377190" indent="0">
              <a:buNone/>
              <a:defRPr cap="all" baseline="0">
                <a:latin typeface="+mj-lt"/>
              </a:defRPr>
            </a:lvl2pPr>
            <a:lvl3pPr marL="754380" indent="0">
              <a:buNone/>
              <a:defRPr cap="all" baseline="0">
                <a:latin typeface="+mj-lt"/>
              </a:defRPr>
            </a:lvl3pPr>
            <a:lvl4pPr marL="1131570" indent="0">
              <a:buNone/>
              <a:defRPr cap="all" baseline="0">
                <a:latin typeface="+mj-lt"/>
              </a:defRPr>
            </a:lvl4pPr>
            <a:lvl5pPr marL="1508760" indent="0">
              <a:buNone/>
              <a:defRPr cap="all" baseline="0">
                <a:latin typeface="+mj-lt"/>
              </a:defRPr>
            </a:lvl5pPr>
          </a:lstStyle>
          <a:p>
            <a:pPr lvl="0"/>
            <a:r>
              <a:rPr lang="en-US" dirty="0"/>
              <a:t>Add title here</a:t>
            </a:r>
          </a:p>
        </p:txBody>
      </p:sp>
      <p:sp>
        <p:nvSpPr>
          <p:cNvPr id="40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7172327" y="6629400"/>
            <a:ext cx="2088833" cy="59254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1" i="0" cap="all" spc="10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E4E810-C426-E751-A1E3-030C0E2088C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304906" y="0"/>
            <a:ext cx="2845320" cy="876415"/>
          </a:xfrm>
          <a:custGeom>
            <a:avLst/>
            <a:gdLst>
              <a:gd name="connsiteX0" fmla="*/ 0 w 2845320"/>
              <a:gd name="connsiteY0" fmla="*/ 0 h 876415"/>
              <a:gd name="connsiteX1" fmla="*/ 2845320 w 2845320"/>
              <a:gd name="connsiteY1" fmla="*/ 0 h 876415"/>
              <a:gd name="connsiteX2" fmla="*/ 2825274 w 2845320"/>
              <a:gd name="connsiteY2" fmla="*/ 41614 h 876415"/>
              <a:gd name="connsiteX3" fmla="*/ 1422660 w 2845320"/>
              <a:gd name="connsiteY3" fmla="*/ 876415 h 876415"/>
              <a:gd name="connsiteX4" fmla="*/ 20047 w 2845320"/>
              <a:gd name="connsiteY4" fmla="*/ 41614 h 87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5320" h="876415">
                <a:moveTo>
                  <a:pt x="0" y="0"/>
                </a:moveTo>
                <a:lnTo>
                  <a:pt x="2845320" y="0"/>
                </a:lnTo>
                <a:lnTo>
                  <a:pt x="2825274" y="41614"/>
                </a:lnTo>
                <a:cubicBezTo>
                  <a:pt x="2555154" y="538859"/>
                  <a:pt x="2028327" y="876415"/>
                  <a:pt x="1422660" y="876415"/>
                </a:cubicBezTo>
                <a:cubicBezTo>
                  <a:pt x="816993" y="876415"/>
                  <a:pt x="290167" y="538859"/>
                  <a:pt x="20047" y="41614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en-US" sz="1800" dirty="0">
                <a:noFill/>
              </a:defRPr>
            </a:lvl1pPr>
          </a:lstStyle>
          <a:p>
            <a:pPr marL="0" lvl="0" algn="ctr" defTabSz="914400"/>
            <a:r>
              <a:rPr lang="en-US" dirty="0"/>
              <a:t>Blank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1EA7D67-2C12-4558-545E-9384180FC39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15400" y="4515866"/>
            <a:ext cx="1153798" cy="228600"/>
          </a:xfrm>
          <a:custGeom>
            <a:avLst/>
            <a:gdLst>
              <a:gd name="connsiteX0" fmla="*/ 0 w 1153798"/>
              <a:gd name="connsiteY0" fmla="*/ 0 h 228600"/>
              <a:gd name="connsiteX1" fmla="*/ 1153798 w 1153798"/>
              <a:gd name="connsiteY1" fmla="*/ 0 h 228600"/>
              <a:gd name="connsiteX2" fmla="*/ 1153798 w 1153798"/>
              <a:gd name="connsiteY2" fmla="*/ 228600 h 228600"/>
              <a:gd name="connsiteX3" fmla="*/ 0 w 1153798"/>
              <a:gd name="connsiteY3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3798" h="228600">
                <a:moveTo>
                  <a:pt x="0" y="0"/>
                </a:moveTo>
                <a:lnTo>
                  <a:pt x="1153798" y="0"/>
                </a:lnTo>
                <a:lnTo>
                  <a:pt x="1153798" y="228600"/>
                </a:lnTo>
                <a:lnTo>
                  <a:pt x="0" y="228600"/>
                </a:lnTo>
                <a:close/>
              </a:path>
            </a:pathLst>
          </a:cu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en-US" sz="1800" dirty="0">
                <a:noFill/>
              </a:defRPr>
            </a:lvl1pPr>
          </a:lstStyle>
          <a:p>
            <a:pPr marL="0" lvl="0" algn="ctr" defTabSz="914400"/>
            <a:r>
              <a:rPr lang="en-US" dirty="0"/>
              <a:t>Blank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C446445-A77A-DF98-5C01-9461B0B0ABF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907048" y="1793366"/>
            <a:ext cx="445752" cy="2590800"/>
          </a:xfrm>
          <a:custGeom>
            <a:avLst/>
            <a:gdLst>
              <a:gd name="connsiteX0" fmla="*/ 0 w 445752"/>
              <a:gd name="connsiteY0" fmla="*/ 0 h 2590800"/>
              <a:gd name="connsiteX1" fmla="*/ 445752 w 445752"/>
              <a:gd name="connsiteY1" fmla="*/ 0 h 2590800"/>
              <a:gd name="connsiteX2" fmla="*/ 445752 w 445752"/>
              <a:gd name="connsiteY2" fmla="*/ 2590800 h 2590800"/>
              <a:gd name="connsiteX3" fmla="*/ 0 w 445752"/>
              <a:gd name="connsiteY3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752" h="2590800">
                <a:moveTo>
                  <a:pt x="0" y="0"/>
                </a:moveTo>
                <a:lnTo>
                  <a:pt x="445752" y="0"/>
                </a:lnTo>
                <a:lnTo>
                  <a:pt x="445752" y="2590800"/>
                </a:lnTo>
                <a:lnTo>
                  <a:pt x="0" y="2590800"/>
                </a:lnTo>
                <a:close/>
              </a:path>
            </a:pathLst>
          </a:custGeom>
          <a:solidFill>
            <a:schemeClr val="accent3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en-US" sz="1800" dirty="0">
                <a:noFill/>
              </a:defRPr>
            </a:lvl1pPr>
          </a:lstStyle>
          <a:p>
            <a:pPr marL="0" lvl="0" algn="ctr" defTabSz="914400"/>
            <a:r>
              <a:rPr lang="en-US" dirty="0"/>
              <a:t>Blank</a:t>
            </a:r>
          </a:p>
        </p:txBody>
      </p:sp>
    </p:spTree>
    <p:extLst>
      <p:ext uri="{BB962C8B-B14F-4D97-AF65-F5344CB8AC3E}">
        <p14:creationId xmlns:p14="http://schemas.microsoft.com/office/powerpoint/2010/main" val="515976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24">
          <p15:clr>
            <a:srgbClr val="547EBF"/>
          </p15:clr>
        </p15:guide>
        <p15:guide id="2" orient="horz" pos="2448">
          <p15:clr>
            <a:srgbClr val="FBAE40"/>
          </p15:clr>
        </p15:guide>
        <p15:guide id="3" pos="2112">
          <p15:clr>
            <a:srgbClr val="547EBF"/>
          </p15:clr>
        </p15:guide>
        <p15:guide id="4" orient="horz" pos="4608">
          <p15:clr>
            <a:srgbClr val="FBAE40"/>
          </p15:clr>
        </p15:guide>
        <p15:guide id="5" orient="horz" pos="288">
          <p15:clr>
            <a:srgbClr val="FBAE40"/>
          </p15:clr>
        </p15:guide>
        <p15:guide id="6" pos="4509">
          <p15:clr>
            <a:srgbClr val="FBAE40"/>
          </p15:clr>
        </p15:guide>
        <p15:guide id="7" pos="6044">
          <p15:clr>
            <a:srgbClr val="FBAE40"/>
          </p15:clr>
        </p15:guide>
        <p15:guide id="8" pos="3168">
          <p15:clr>
            <a:srgbClr val="FBAE40"/>
          </p15:clr>
        </p15:guide>
        <p15:guide id="9" pos="2400">
          <p15:clr>
            <a:srgbClr val="FBAE40"/>
          </p15:clr>
        </p15:guide>
        <p15:guide id="10" pos="1824">
          <p15:clr>
            <a:srgbClr val="FBAE40"/>
          </p15:clr>
        </p15:guide>
        <p15:guide id="11" pos="288">
          <p15:clr>
            <a:srgbClr val="FBAE40"/>
          </p15:clr>
        </p15:guide>
        <p15:guide id="12" pos="393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Inside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62958" y="5304457"/>
            <a:ext cx="2347737" cy="822960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2000" b="1" cap="all" spc="1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015C248F-577B-0F17-9B56-686B83F28B6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63549" y="477817"/>
            <a:ext cx="2889251" cy="4475183"/>
          </a:xfrm>
          <a:noFill/>
        </p:spPr>
        <p:txBody>
          <a:bodyPr tIns="27432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BDD62012-93F7-ADCC-50CF-BC8DB8B8AB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2958" y="6248009"/>
            <a:ext cx="2033759" cy="34442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000" b="1" cap="all" spc="100" baseline="0">
                <a:solidFill>
                  <a:schemeClr val="tx1"/>
                </a:solidFill>
                <a:latin typeface="+mj-lt"/>
              </a:defRPr>
            </a:lvl1pPr>
            <a:lvl2pPr marL="377190" indent="0" algn="l">
              <a:buNone/>
              <a:defRPr sz="800">
                <a:solidFill>
                  <a:schemeClr val="bg1"/>
                </a:solidFill>
              </a:defRPr>
            </a:lvl2pPr>
            <a:lvl3pPr marL="754380" indent="0" algn="l">
              <a:buNone/>
              <a:defRPr sz="800">
                <a:solidFill>
                  <a:schemeClr val="bg1"/>
                </a:solidFill>
              </a:defRPr>
            </a:lvl3pPr>
            <a:lvl4pPr marL="1131570" indent="0" algn="l">
              <a:buNone/>
              <a:defRPr sz="800">
                <a:solidFill>
                  <a:schemeClr val="bg1"/>
                </a:solidFill>
              </a:defRPr>
            </a:lvl4pPr>
            <a:lvl5pPr marL="1508760" indent="0" algn="l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A41E763A-1C92-B3F7-DD73-A02CF7CA353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2958" y="6713028"/>
            <a:ext cx="2347737" cy="852355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  <a:defRPr sz="900" b="0" spc="2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82538D-D9FE-DE0C-2D31-3FBA33333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888892" y="2405786"/>
            <a:ext cx="3810001" cy="2103120"/>
          </a:xfrm>
          <a:prstGeom prst="rect">
            <a:avLst/>
          </a:prstGeom>
          <a:solidFill>
            <a:schemeClr val="accent3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6" hasCustomPrompt="1"/>
          </p:nvPr>
        </p:nvSpPr>
        <p:spPr>
          <a:xfrm>
            <a:off x="3810000" y="477817"/>
            <a:ext cx="1621165" cy="92857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cap="all" spc="100" baseline="0">
                <a:solidFill>
                  <a:schemeClr val="accent3">
                    <a:lumMod val="75000"/>
                  </a:schemeClr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title here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FCE9C248-8810-2220-B030-6CF2898E4F3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810000" y="1543522"/>
            <a:ext cx="2462222" cy="832596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  <a:defRPr sz="900" b="0" spc="2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0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810000" y="2551276"/>
            <a:ext cx="2428875" cy="1218488"/>
          </a:xfr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200" b="1" i="1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E8481A-AC22-ACFF-3E51-40A9B8F705A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10000" y="3933866"/>
            <a:ext cx="2443088" cy="213427"/>
          </a:xfrm>
        </p:spPr>
        <p:txBody>
          <a:bodyPr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000" b="1" cap="all" spc="100" baseline="0">
                <a:solidFill>
                  <a:schemeClr val="bg1"/>
                </a:solidFill>
                <a:latin typeface="+mj-lt"/>
              </a:defRPr>
            </a:lvl1pPr>
            <a:lvl2pPr marL="377190" indent="0" algn="l">
              <a:buNone/>
              <a:defRPr sz="800">
                <a:solidFill>
                  <a:schemeClr val="bg1"/>
                </a:solidFill>
              </a:defRPr>
            </a:lvl2pPr>
            <a:lvl3pPr marL="754380" indent="0" algn="l">
              <a:buNone/>
              <a:defRPr sz="800">
                <a:solidFill>
                  <a:schemeClr val="bg1"/>
                </a:solidFill>
              </a:defRPr>
            </a:lvl3pPr>
            <a:lvl4pPr marL="1131570" indent="0" algn="l">
              <a:buNone/>
              <a:defRPr sz="800">
                <a:solidFill>
                  <a:schemeClr val="bg1"/>
                </a:solidFill>
              </a:defRPr>
            </a:lvl4pPr>
            <a:lvl5pPr marL="1508760" indent="0" algn="l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4" name="Text Placeholder 25">
            <a:extLst>
              <a:ext uri="{FF2B5EF4-FFF2-40B4-BE49-F238E27FC236}">
                <a16:creationId xmlns:a16="http://schemas.microsoft.com/office/drawing/2014/main" id="{D51A6F9D-1997-1CDF-8645-E270DEA2564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10000" y="4165070"/>
            <a:ext cx="2443088" cy="285189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900" b="1" i="1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118D991-EC75-05B0-73FA-F8F2494DFB2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810000" y="4710244"/>
            <a:ext cx="2563059" cy="852356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spc="100" baseline="0">
                <a:solidFill>
                  <a:schemeClr val="accent3">
                    <a:lumMod val="75000"/>
                  </a:schemeClr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title here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5FAFB201-A050-C771-0585-2F7EA9FA3E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10000" y="5643693"/>
            <a:ext cx="1789919" cy="34442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000" b="1" cap="all" spc="100" baseline="0">
                <a:solidFill>
                  <a:schemeClr val="tx1"/>
                </a:solidFill>
                <a:latin typeface="+mj-lt"/>
              </a:defRPr>
            </a:lvl1pPr>
            <a:lvl2pPr marL="377190" indent="0" algn="l">
              <a:buNone/>
              <a:defRPr sz="800">
                <a:solidFill>
                  <a:schemeClr val="bg1"/>
                </a:solidFill>
              </a:defRPr>
            </a:lvl2pPr>
            <a:lvl3pPr marL="754380" indent="0" algn="l">
              <a:buNone/>
              <a:defRPr sz="800">
                <a:solidFill>
                  <a:schemeClr val="bg1"/>
                </a:solidFill>
              </a:defRPr>
            </a:lvl3pPr>
            <a:lvl4pPr marL="1131570" indent="0" algn="l">
              <a:buNone/>
              <a:defRPr sz="800">
                <a:solidFill>
                  <a:schemeClr val="bg1"/>
                </a:solidFill>
              </a:defRPr>
            </a:lvl4pPr>
            <a:lvl5pPr marL="1508760" indent="0" algn="l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D28565-418D-614A-4D8A-FAA5DC928B9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10000" y="6130331"/>
            <a:ext cx="2428961" cy="1486811"/>
          </a:xfrm>
        </p:spPr>
        <p:txBody>
          <a:bodyPr>
            <a:noAutofit/>
          </a:bodyPr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defRPr sz="900" b="0" spc="2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DA1E0E-0373-C71E-07B2-A841FAFCF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84080" y="3502688"/>
            <a:ext cx="274320" cy="3810000"/>
          </a:xfrm>
          <a:prstGeom prst="rect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6705602" y="457199"/>
            <a:ext cx="2889249" cy="1948587"/>
          </a:xfrm>
          <a:noFill/>
        </p:spPr>
        <p:txBody>
          <a:bodyPr tIns="274320">
            <a:normAutofit/>
          </a:bodyPr>
          <a:lstStyle>
            <a:lvl1pPr marL="0" indent="0" algn="ctr">
              <a:buNone/>
              <a:defRPr sz="14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764EA665-2F47-3154-351E-F3A2BD99845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166593" y="2590800"/>
            <a:ext cx="2352673" cy="832596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  <a:defRPr sz="900" b="0" spc="2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970B3764-7EB5-FE7C-FAB0-FCD9098BB39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166593" y="3502688"/>
            <a:ext cx="2434539" cy="94757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cap="all" spc="100" baseline="0">
                <a:solidFill>
                  <a:schemeClr val="accent3">
                    <a:lumMod val="75000"/>
                  </a:schemeClr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en-US" dirty="0"/>
              <a:t>Add title here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3E1A197-401A-8FFE-C31B-1053DB84EF2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166593" y="4624816"/>
            <a:ext cx="2443173" cy="2992326"/>
          </a:xfr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900" b="0" spc="2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32EC872-481F-9DFB-DB93-7FC667A1F22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304906" y="0"/>
            <a:ext cx="2845320" cy="876415"/>
          </a:xfrm>
          <a:custGeom>
            <a:avLst/>
            <a:gdLst>
              <a:gd name="connsiteX0" fmla="*/ 0 w 2845320"/>
              <a:gd name="connsiteY0" fmla="*/ 0 h 876415"/>
              <a:gd name="connsiteX1" fmla="*/ 2845320 w 2845320"/>
              <a:gd name="connsiteY1" fmla="*/ 0 h 876415"/>
              <a:gd name="connsiteX2" fmla="*/ 2825274 w 2845320"/>
              <a:gd name="connsiteY2" fmla="*/ 41614 h 876415"/>
              <a:gd name="connsiteX3" fmla="*/ 1422660 w 2845320"/>
              <a:gd name="connsiteY3" fmla="*/ 876415 h 876415"/>
              <a:gd name="connsiteX4" fmla="*/ 20047 w 2845320"/>
              <a:gd name="connsiteY4" fmla="*/ 41614 h 87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5320" h="876415">
                <a:moveTo>
                  <a:pt x="0" y="0"/>
                </a:moveTo>
                <a:lnTo>
                  <a:pt x="2845320" y="0"/>
                </a:lnTo>
                <a:lnTo>
                  <a:pt x="2825274" y="41614"/>
                </a:lnTo>
                <a:cubicBezTo>
                  <a:pt x="2555154" y="538859"/>
                  <a:pt x="2028327" y="876415"/>
                  <a:pt x="1422660" y="876415"/>
                </a:cubicBezTo>
                <a:cubicBezTo>
                  <a:pt x="816993" y="876415"/>
                  <a:pt x="290167" y="538859"/>
                  <a:pt x="20047" y="41614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en-US" sz="1800" dirty="0">
                <a:noFill/>
              </a:defRPr>
            </a:lvl1pPr>
          </a:lstStyle>
          <a:p>
            <a:pPr marL="0" lvl="0" algn="ctr" defTabSz="914400"/>
            <a:r>
              <a:rPr lang="en-US" dirty="0"/>
              <a:t>Blank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450FD81-C5FF-7E04-852A-F6E347A56B0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0" y="4515866"/>
            <a:ext cx="1153798" cy="228600"/>
          </a:xfrm>
          <a:custGeom>
            <a:avLst/>
            <a:gdLst>
              <a:gd name="connsiteX0" fmla="*/ 0 w 1153798"/>
              <a:gd name="connsiteY0" fmla="*/ 0 h 228600"/>
              <a:gd name="connsiteX1" fmla="*/ 1153798 w 1153798"/>
              <a:gd name="connsiteY1" fmla="*/ 0 h 228600"/>
              <a:gd name="connsiteX2" fmla="*/ 1153798 w 1153798"/>
              <a:gd name="connsiteY2" fmla="*/ 228600 h 228600"/>
              <a:gd name="connsiteX3" fmla="*/ 0 w 1153798"/>
              <a:gd name="connsiteY3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3798" h="228600">
                <a:moveTo>
                  <a:pt x="0" y="0"/>
                </a:moveTo>
                <a:lnTo>
                  <a:pt x="1153798" y="0"/>
                </a:lnTo>
                <a:lnTo>
                  <a:pt x="1153798" y="228600"/>
                </a:lnTo>
                <a:lnTo>
                  <a:pt x="0" y="228600"/>
                </a:lnTo>
                <a:close/>
              </a:path>
            </a:pathLst>
          </a:cu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en-US" sz="1800" dirty="0">
                <a:noFill/>
              </a:defRPr>
            </a:lvl1pPr>
          </a:lstStyle>
          <a:p>
            <a:pPr marL="0" lvl="0" algn="ctr" defTabSz="914400"/>
            <a:r>
              <a:rPr lang="en-US" dirty="0"/>
              <a:t>Blank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6779094-B730-A15E-A4CE-E894F87CBCC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2888892" y="2405786"/>
            <a:ext cx="463908" cy="2103120"/>
          </a:xfrm>
          <a:custGeom>
            <a:avLst/>
            <a:gdLst>
              <a:gd name="connsiteX0" fmla="*/ 0 w 445752"/>
              <a:gd name="connsiteY0" fmla="*/ 0 h 2590800"/>
              <a:gd name="connsiteX1" fmla="*/ 445752 w 445752"/>
              <a:gd name="connsiteY1" fmla="*/ 0 h 2590800"/>
              <a:gd name="connsiteX2" fmla="*/ 445752 w 445752"/>
              <a:gd name="connsiteY2" fmla="*/ 2590800 h 2590800"/>
              <a:gd name="connsiteX3" fmla="*/ 0 w 445752"/>
              <a:gd name="connsiteY3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752" h="2590800">
                <a:moveTo>
                  <a:pt x="0" y="0"/>
                </a:moveTo>
                <a:lnTo>
                  <a:pt x="445752" y="0"/>
                </a:lnTo>
                <a:lnTo>
                  <a:pt x="445752" y="2590800"/>
                </a:lnTo>
                <a:lnTo>
                  <a:pt x="0" y="2590800"/>
                </a:lnTo>
                <a:close/>
              </a:path>
            </a:pathLst>
          </a:custGeom>
          <a:solidFill>
            <a:schemeClr val="accent3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en-US" sz="1800" dirty="0">
                <a:noFill/>
              </a:defRPr>
            </a:lvl1pPr>
          </a:lstStyle>
          <a:p>
            <a:pPr marL="0" lvl="0" algn="ctr" defTabSz="914400"/>
            <a:r>
              <a:rPr lang="en-US" dirty="0"/>
              <a:t>Blank</a:t>
            </a:r>
          </a:p>
        </p:txBody>
      </p:sp>
    </p:spTree>
    <p:extLst>
      <p:ext uri="{BB962C8B-B14F-4D97-AF65-F5344CB8AC3E}">
        <p14:creationId xmlns:p14="http://schemas.microsoft.com/office/powerpoint/2010/main" val="6543887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24">
          <p15:clr>
            <a:srgbClr val="547EBF"/>
          </p15:clr>
        </p15:guide>
        <p15:guide id="2" orient="horz" pos="2448">
          <p15:clr>
            <a:srgbClr val="FBAE40"/>
          </p15:clr>
        </p15:guide>
        <p15:guide id="3" pos="2112">
          <p15:clr>
            <a:srgbClr val="547EBF"/>
          </p15:clr>
        </p15:guide>
        <p15:guide id="4" orient="horz" pos="4608">
          <p15:clr>
            <a:srgbClr val="FBAE40"/>
          </p15:clr>
        </p15:guide>
        <p15:guide id="5" orient="horz" pos="288">
          <p15:clr>
            <a:srgbClr val="FBAE40"/>
          </p15:clr>
        </p15:guide>
        <p15:guide id="6" pos="4509">
          <p15:clr>
            <a:srgbClr val="FBAE40"/>
          </p15:clr>
        </p15:guide>
        <p15:guide id="7" pos="6044">
          <p15:clr>
            <a:srgbClr val="FBAE40"/>
          </p15:clr>
        </p15:guide>
        <p15:guide id="8" pos="3168">
          <p15:clr>
            <a:srgbClr val="FBAE40"/>
          </p15:clr>
        </p15:guide>
        <p15:guide id="9" pos="2400">
          <p15:clr>
            <a:srgbClr val="FBAE40"/>
          </p15:clr>
        </p15:guide>
        <p15:guide id="10" pos="1824">
          <p15:clr>
            <a:srgbClr val="FBAE40"/>
          </p15:clr>
        </p15:guide>
        <p15:guide id="11" pos="288">
          <p15:clr>
            <a:srgbClr val="FBAE40"/>
          </p15:clr>
        </p15:guide>
        <p15:guide id="12" pos="393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860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24">
          <p15:clr>
            <a:srgbClr val="547EBF"/>
          </p15:clr>
        </p15:guide>
        <p15:guide id="2" orient="horz" pos="2448">
          <p15:clr>
            <a:srgbClr val="FBAE40"/>
          </p15:clr>
        </p15:guide>
        <p15:guide id="3" pos="2112">
          <p15:clr>
            <a:srgbClr val="547EBF"/>
          </p15:clr>
        </p15:guide>
        <p15:guide id="4" orient="horz" pos="4608">
          <p15:clr>
            <a:srgbClr val="FBAE40"/>
          </p15:clr>
        </p15:guide>
        <p15:guide id="5" orient="horz" pos="288">
          <p15:clr>
            <a:srgbClr val="FBAE40"/>
          </p15:clr>
        </p15:guide>
        <p15:guide id="6" pos="4509">
          <p15:clr>
            <a:srgbClr val="FBAE40"/>
          </p15:clr>
        </p15:guide>
        <p15:guide id="7" pos="6044">
          <p15:clr>
            <a:srgbClr val="FBAE40"/>
          </p15:clr>
        </p15:guide>
        <p15:guide id="8" pos="3168">
          <p15:clr>
            <a:srgbClr val="FBAE40"/>
          </p15:clr>
        </p15:guide>
        <p15:guide id="9" pos="2400" userDrawn="1">
          <p15:clr>
            <a:srgbClr val="FBAE40"/>
          </p15:clr>
        </p15:guide>
        <p15:guide id="10" pos="1824">
          <p15:clr>
            <a:srgbClr val="FBAE40"/>
          </p15:clr>
        </p15:guide>
        <p15:guide id="11" pos="288">
          <p15:clr>
            <a:srgbClr val="FBAE40"/>
          </p15:clr>
        </p15:guide>
        <p15:guide id="12" pos="393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09"/>
            <a:ext cx="8675370" cy="15023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4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72CD0-8AE2-403D-BC5A-E9768D13DA7F}" type="datetimeFigureOut">
              <a:rPr lang="en-US" smtClean="0"/>
              <a:t>5/17/2024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34765" y="7203864"/>
            <a:ext cx="238887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3690" y="7203864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45621-FB72-491B-A41E-B21F020BD9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577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2" r:id="rId3"/>
  </p:sldLayoutIdLst>
  <p:txStyles>
    <p:titleStyle>
      <a:lvl1pPr algn="l" defTabSz="754380" rtl="0" eaLnBrk="1" latinLnBrk="0" hangingPunct="1">
        <a:spcBef>
          <a:spcPct val="0"/>
        </a:spcBef>
        <a:buNone/>
        <a:defRPr sz="363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06">
            <a:extLst>
              <a:ext uri="{FF2B5EF4-FFF2-40B4-BE49-F238E27FC236}">
                <a16:creationId xmlns:a16="http://schemas.microsoft.com/office/drawing/2014/main" id="{45AEED6F-40F4-6293-D2D5-603817234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199"/>
            <a:ext cx="2286000" cy="1066800"/>
          </a:xfrm>
        </p:spPr>
        <p:txBody>
          <a:bodyPr/>
          <a:lstStyle/>
          <a:p>
            <a:r>
              <a:rPr lang="en-US" sz="1600" dirty="0"/>
              <a:t>Digitalisation in dental Medicine</a:t>
            </a:r>
          </a:p>
        </p:txBody>
      </p:sp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7E6DA193-7A67-EB42-84BA-CD6FDED7725C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2"/>
          <a:srcRect/>
          <a:stretch/>
        </p:blipFill>
        <p:spPr>
          <a:xfrm>
            <a:off x="463549" y="1793366"/>
            <a:ext cx="2889251" cy="2590800"/>
          </a:xfr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165638E2-75F0-4B19-45DE-C4DEE8597FA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7200" y="4495800"/>
            <a:ext cx="1676400" cy="228600"/>
          </a:xfrm>
        </p:spPr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89" name="Text Placeholder 88">
            <a:extLst>
              <a:ext uri="{FF2B5EF4-FFF2-40B4-BE49-F238E27FC236}">
                <a16:creationId xmlns:a16="http://schemas.microsoft.com/office/drawing/2014/main" id="{DF1133F1-A6CE-09BE-4A6E-0721672BA1E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57200" y="4744466"/>
            <a:ext cx="2187575" cy="2514600"/>
          </a:xfrm>
        </p:spPr>
        <p:txBody>
          <a:bodyPr/>
          <a:lstStyle/>
          <a:p>
            <a:pPr lvl="0"/>
            <a:r>
              <a:rPr lang="ro-RO" sz="900" dirty="0">
                <a:effectLst/>
                <a:ea typeface="Times New Roman" panose="02020603050405020304" pitchFamily="18" charset="0"/>
              </a:rPr>
              <a:t>E-learning : from teaching to learning.</a:t>
            </a:r>
            <a:endParaRPr lang="en-US" sz="900" dirty="0">
              <a:effectLst/>
              <a:ea typeface="Times New Roman" panose="02020603050405020304" pitchFamily="18" charset="0"/>
            </a:endParaRPr>
          </a:p>
          <a:p>
            <a:pPr lvl="0"/>
            <a:r>
              <a:rPr lang="ro-RO" sz="900" dirty="0">
                <a:effectLst/>
                <a:ea typeface="Times New Roman" panose="02020603050405020304" pitchFamily="18" charset="0"/>
              </a:rPr>
              <a:t>Setting up a digital dental office</a:t>
            </a:r>
            <a:endParaRPr lang="en-US" sz="900" dirty="0">
              <a:effectLst/>
              <a:ea typeface="Times New Roman" panose="02020603050405020304" pitchFamily="18" charset="0"/>
            </a:endParaRPr>
          </a:p>
          <a:p>
            <a:pPr lvl="0"/>
            <a:r>
              <a:rPr lang="ro-RO" sz="900" dirty="0">
                <a:effectLst/>
                <a:ea typeface="Times New Roman" panose="02020603050405020304" pitchFamily="18" charset="0"/>
              </a:rPr>
              <a:t>Computerized imagistic in dentistry. Digital solutions in implantology, radiology and orthodontics</a:t>
            </a:r>
            <a:endParaRPr lang="en-US" sz="900" dirty="0">
              <a:effectLst/>
              <a:ea typeface="Times New Roman" panose="02020603050405020304" pitchFamily="18" charset="0"/>
            </a:endParaRPr>
          </a:p>
          <a:p>
            <a:pPr lvl="0"/>
            <a:r>
              <a:rPr lang="ro-RO" sz="900" dirty="0">
                <a:effectLst/>
                <a:ea typeface="Times New Roman" panose="02020603050405020304" pitchFamily="18" charset="0"/>
              </a:rPr>
              <a:t>CAD CAM technology in prosthetic dentistry. Chair side systems. Digital impressions</a:t>
            </a:r>
            <a:endParaRPr lang="en-US" sz="900" dirty="0">
              <a:effectLst/>
              <a:ea typeface="Times New Roman" panose="02020603050405020304" pitchFamily="18" charset="0"/>
            </a:endParaRPr>
          </a:p>
          <a:p>
            <a:pPr lvl="0"/>
            <a:r>
              <a:rPr lang="en-US" sz="900" dirty="0">
                <a:effectLst/>
                <a:ea typeface="Times New Roman" panose="02020603050405020304" pitchFamily="18" charset="0"/>
              </a:rPr>
              <a:t>Designing the prosthetic restorations (CAD)</a:t>
            </a:r>
          </a:p>
        </p:txBody>
      </p:sp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A1270048-4B50-E498-E853-425F1A96635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/>
          <a:stretch/>
        </p:blipFill>
        <p:spPr>
          <a:xfrm>
            <a:off x="3328622" y="321852"/>
            <a:ext cx="3144544" cy="2429874"/>
          </a:xfr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DA432A3-931A-4775-3071-3847D0C9B50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810000" y="457199"/>
            <a:ext cx="1822451" cy="56038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Digital impression </a:t>
            </a:r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87C60340-E847-72DC-6DDB-D2DA107E43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14762" y="2805946"/>
            <a:ext cx="2428875" cy="228600"/>
          </a:xfrm>
        </p:spPr>
        <p:txBody>
          <a:bodyPr/>
          <a:lstStyle/>
          <a:p>
            <a:r>
              <a:rPr lang="en-US" dirty="0"/>
              <a:t>Chairside Dentistry. PlanMeca Planscan</a:t>
            </a:r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38D7A698-A2A3-FD65-5588-E4C6E76CB77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810000" y="3142234"/>
            <a:ext cx="2428875" cy="873633"/>
          </a:xfrm>
        </p:spPr>
        <p:txBody>
          <a:bodyPr/>
          <a:lstStyle/>
          <a:p>
            <a:r>
              <a:rPr lang="en-US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Plan, design and manufacture in a way that is speedy, predictable and easy for the patient to assess. The work done in CAD/CAM software is done on the basis of an intraoral or impression scan — with the software helping with most of the design work</a:t>
            </a:r>
            <a:r>
              <a:rPr lang="en-US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8B543754-E578-3F21-7E2B-2A63183763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216471" y="6445219"/>
            <a:ext cx="2428875" cy="213426"/>
          </a:xfrm>
        </p:spPr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19357687-2F98-2DA2-E46B-E213A1D765F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152651" y="6644680"/>
            <a:ext cx="2428875" cy="592548"/>
          </a:xfrm>
        </p:spPr>
        <p:txBody>
          <a:bodyPr/>
          <a:lstStyle/>
          <a:p>
            <a:r>
              <a:rPr lang="en-US" dirty="0"/>
              <a:t>Email: rotar.raul@umft.ro</a:t>
            </a:r>
          </a:p>
        </p:txBody>
      </p:sp>
      <p:pic>
        <p:nvPicPr>
          <p:cNvPr id="193" name="Picture Placeholder 192">
            <a:extLst>
              <a:ext uri="{FF2B5EF4-FFF2-40B4-BE49-F238E27FC236}">
                <a16:creationId xmlns:a16="http://schemas.microsoft.com/office/drawing/2014/main" id="{6C7F9F60-0741-454D-EA74-6AF889E6CDBD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4"/>
          <a:srcRect l="3022" r="3022"/>
          <a:stretch/>
        </p:blipFill>
        <p:spPr>
          <a:xfrm>
            <a:off x="7281187" y="3839497"/>
            <a:ext cx="2088832" cy="2223212"/>
          </a:xfrm>
        </p:spPr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04725B34-1283-F90F-EFC4-78DCEB536AF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/>
          <a:srcRect/>
          <a:stretch/>
        </p:blipFill>
        <p:spPr>
          <a:xfrm>
            <a:off x="6800597" y="471947"/>
            <a:ext cx="3165986" cy="3124200"/>
          </a:xfrm>
        </p:spPr>
      </p:pic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F8F3CED2-706F-CE30-998A-96C16CD7B24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967879" y="6078579"/>
            <a:ext cx="2998704" cy="841686"/>
          </a:xfrm>
        </p:spPr>
        <p:txBody>
          <a:bodyPr>
            <a:normAutofit/>
          </a:bodyPr>
          <a:lstStyle/>
          <a:p>
            <a:r>
              <a:rPr lang="en-US" sz="2000" dirty="0"/>
              <a:t>Prosthodontics Department</a:t>
            </a:r>
          </a:p>
        </p:txBody>
      </p:sp>
      <p:sp>
        <p:nvSpPr>
          <p:cNvPr id="108" name="Text Placeholder 107">
            <a:extLst>
              <a:ext uri="{FF2B5EF4-FFF2-40B4-BE49-F238E27FC236}">
                <a16:creationId xmlns:a16="http://schemas.microsoft.com/office/drawing/2014/main" id="{70A02240-4DDE-CF13-450B-BEE0870D004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969567" y="7004179"/>
            <a:ext cx="2088833" cy="592548"/>
          </a:xfrm>
        </p:spPr>
        <p:txBody>
          <a:bodyPr/>
          <a:lstStyle/>
          <a:p>
            <a:r>
              <a:rPr lang="en-US" dirty="0"/>
              <a:t>SL. Dr. Raul Rotar</a:t>
            </a:r>
          </a:p>
        </p:txBody>
      </p:sp>
      <p:sp>
        <p:nvSpPr>
          <p:cNvPr id="230" name="Text Placeholder 229">
            <a:extLst>
              <a:ext uri="{FF2B5EF4-FFF2-40B4-BE49-F238E27FC236}">
                <a16:creationId xmlns:a16="http://schemas.microsoft.com/office/drawing/2014/main" id="{4958684E-EBE0-4F62-4D16-D897A3BA1E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1" name="Text Placeholder 230">
            <a:extLst>
              <a:ext uri="{FF2B5EF4-FFF2-40B4-BE49-F238E27FC236}">
                <a16:creationId xmlns:a16="http://schemas.microsoft.com/office/drawing/2014/main" id="{22AF7EFB-7DB9-EA19-4232-C3A515ABCD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93120" y="3668002"/>
            <a:ext cx="1153798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2" name="Text Placeholder 231">
            <a:extLst>
              <a:ext uri="{FF2B5EF4-FFF2-40B4-BE49-F238E27FC236}">
                <a16:creationId xmlns:a16="http://schemas.microsoft.com/office/drawing/2014/main" id="{4974F60B-35E4-7499-0588-7A3558C44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1246D055-A812-79C3-85B6-60883EC294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7674" y="4502303"/>
            <a:ext cx="2933306" cy="196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406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65">
            <a:extLst>
              <a:ext uri="{FF2B5EF4-FFF2-40B4-BE49-F238E27FC236}">
                <a16:creationId xmlns:a16="http://schemas.microsoft.com/office/drawing/2014/main" id="{7107B953-D057-D7B6-F6FA-CA78F5EC6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58" y="5304457"/>
            <a:ext cx="2347737" cy="822960"/>
          </a:xfrm>
        </p:spPr>
        <p:txBody>
          <a:bodyPr>
            <a:normAutofit fontScale="90000"/>
          </a:bodyPr>
          <a:lstStyle/>
          <a:p>
            <a:r>
              <a:rPr lang="en-US" dirty="0"/>
              <a:t>SO WHY CHOOSE digital dentistry?</a:t>
            </a:r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51E08E1F-FB07-CAC4-9DA9-43497607AF7F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2"/>
          <a:srcRect/>
          <a:stretch/>
        </p:blipFill>
        <p:spPr>
          <a:xfrm>
            <a:off x="192200" y="2869044"/>
            <a:ext cx="2889251" cy="1412390"/>
          </a:xfr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837873F2-F6A5-F148-B24F-C5E49EB7347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62958" y="6248009"/>
            <a:ext cx="2033759" cy="344427"/>
          </a:xfrm>
        </p:spPr>
        <p:txBody>
          <a:bodyPr/>
          <a:lstStyle/>
          <a:p>
            <a:r>
              <a:rPr lang="en-US" dirty="0"/>
              <a:t>Treatment quality&amp; EXPERT CARE.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405BF780-7B94-6439-D3E4-21EEB9F3F71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11763" y="6592436"/>
            <a:ext cx="2347737" cy="852355"/>
          </a:xfrm>
        </p:spPr>
        <p:txBody>
          <a:bodyPr/>
          <a:lstStyle/>
          <a:p>
            <a:pPr lvl="0"/>
            <a:r>
              <a:rPr lang="en-US" b="0" dirty="0">
                <a:effectLst/>
                <a:ea typeface="Calibri" panose="020F0502020204030204" pitchFamily="34" charset="0"/>
              </a:rPr>
              <a:t>The purpose is to enable dental students to deliver treatment with the help of computer-aided tools.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New possibilities such as digital scanning in dentistry enable dentists for example to take impressions, perform diagnostics or plan treatment without the use of mechanical tools</a:t>
            </a:r>
            <a:r>
              <a:rPr lang="en-US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dirty="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BBD9F2D9-0ADD-4293-B915-8FEBC8D201A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810000" y="477817"/>
            <a:ext cx="1621165" cy="928573"/>
          </a:xfrm>
        </p:spPr>
        <p:txBody>
          <a:bodyPr/>
          <a:lstStyle/>
          <a:p>
            <a:pPr lvl="0"/>
            <a:r>
              <a:rPr lang="en-US" sz="1800" dirty="0"/>
              <a:t>Learn the digital workflow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415AD20-CD9C-ACD8-017C-B93FF440A6C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800433" y="1367982"/>
            <a:ext cx="2462222" cy="832596"/>
          </a:xfrm>
        </p:spPr>
        <p:txBody>
          <a:bodyPr/>
          <a:lstStyle/>
          <a:p>
            <a:pPr lvl="0"/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 dental solutions for labs such as impression scanners and design software significantly speed up the process of creating dental products and reduce the amount of manual work</a:t>
            </a: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EBA35C51-715C-EC54-54AD-5007CB5DDBA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10000" y="2551276"/>
            <a:ext cx="2428875" cy="1218488"/>
          </a:xfrm>
        </p:spPr>
        <p:txBody>
          <a:bodyPr/>
          <a:lstStyle/>
          <a:p>
            <a:pPr lvl="0"/>
            <a:r>
              <a:rPr lang="en-US" dirty="0"/>
              <a:t>"Innovations like 3D printing, artificial intelligence, teledentistry, augmented reality, and laser dentistry are reshaping the industry and enhancing the quality of oral healthcare services."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8160055-0BA0-007A-0BC7-EF0289343C1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800433" y="5029200"/>
            <a:ext cx="2667000" cy="933449"/>
          </a:xfrm>
        </p:spPr>
        <p:txBody>
          <a:bodyPr/>
          <a:lstStyle/>
          <a:p>
            <a:r>
              <a:rPr lang="en-US" dirty="0"/>
              <a:t>Additive and substractive manufacturing</a:t>
            </a:r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F586A884-FF36-5745-928A-03FB9BFA677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17063" y="6127393"/>
            <a:ext cx="2428961" cy="1749742"/>
          </a:xfrm>
        </p:spPr>
        <p:txBody>
          <a:bodyPr/>
          <a:lstStyle/>
          <a:p>
            <a:pPr lvl="0"/>
            <a:r>
              <a:rPr lang="en-US" dirty="0"/>
              <a:t>Subtractive manufacturing methods include machining and milling (CAM) and laser ablation technologies, while additive manufacturing methods includes 3D printing and laser melting technologies.</a:t>
            </a:r>
          </a:p>
        </p:txBody>
      </p:sp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6D05A6B4-BC7C-46D0-379D-9B95EC3B9E7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/>
          <a:stretch/>
        </p:blipFill>
        <p:spPr>
          <a:xfrm>
            <a:off x="6767861" y="762000"/>
            <a:ext cx="3124198" cy="2107043"/>
          </a:xfrm>
        </p:spPr>
      </p:pic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281782CD-45D9-EFE7-885B-49D657C5EC4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086600" y="3160520"/>
            <a:ext cx="2434539" cy="947571"/>
          </a:xfrm>
        </p:spPr>
        <p:txBody>
          <a:bodyPr/>
          <a:lstStyle/>
          <a:p>
            <a:pPr lvl="0"/>
            <a:r>
              <a:rPr lang="en-US" dirty="0"/>
              <a:t>Conventional vs Digital</a:t>
            </a:r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B7167484-2738-2B17-E963-924C5DAAF5B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186258" y="4219774"/>
            <a:ext cx="2443173" cy="2992326"/>
          </a:xfrm>
        </p:spPr>
        <p:txBody>
          <a:bodyPr>
            <a:noAutofit/>
          </a:bodyPr>
          <a:lstStyle/>
          <a:p>
            <a:pPr lvl="0"/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Computer-aided design (CAD) and computer-aided manufacturing (CAM) technology refer to the software solutions used, for dentistry but also for other fields such as automotive. Even though technically, CAD/CAM refers to the design and manufacture phases, in day-to-day conversation, the CAD/CAM process covers everything from intraoral scanning, creating a digital dental design, its milling or printing, and implementation into the mouth. This process can be as quick as 40 minutes and can for example enable single-visit treatment. Research points out that CAD/CAM solutions such as scanning and using dental design software can make treatment more accurate, faster, cheaper and decrease the burden on the patient</a:t>
            </a:r>
            <a:endParaRPr lang="en-US" dirty="0"/>
          </a:p>
        </p:txBody>
      </p:sp>
      <p:sp>
        <p:nvSpPr>
          <p:cNvPr id="90" name="Text Placeholder 89">
            <a:extLst>
              <a:ext uri="{FF2B5EF4-FFF2-40B4-BE49-F238E27FC236}">
                <a16:creationId xmlns:a16="http://schemas.microsoft.com/office/drawing/2014/main" id="{628FF558-B9F7-FAC4-2D61-C7B7F24A0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1" name="Text Placeholder 90">
            <a:extLst>
              <a:ext uri="{FF2B5EF4-FFF2-40B4-BE49-F238E27FC236}">
                <a16:creationId xmlns:a16="http://schemas.microsoft.com/office/drawing/2014/main" id="{5C657169-EDEE-EED3-496A-FB7B14D10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" name="Text Placeholder 91">
            <a:extLst>
              <a:ext uri="{FF2B5EF4-FFF2-40B4-BE49-F238E27FC236}">
                <a16:creationId xmlns:a16="http://schemas.microsoft.com/office/drawing/2014/main" id="{3DC24FD5-EB83-A1ED-0FF0-70E017713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DD0ACDEB-4315-7216-72D4-CA3309F79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370" y="280094"/>
            <a:ext cx="2168433" cy="239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9419"/>
      </p:ext>
    </p:extLst>
  </p:cSld>
  <p:clrMapOvr>
    <a:masterClrMapping/>
  </p:clrMapOvr>
</p:sld>
</file>

<file path=ppt/theme/theme1.xml><?xml version="1.0" encoding="utf-8"?>
<a:theme xmlns:a="http://schemas.openxmlformats.org/drawingml/2006/main" name="BrochureColor">
  <a:themeElements>
    <a:clrScheme name="TF00001002">
      <a:dk1>
        <a:srgbClr val="000000"/>
      </a:dk1>
      <a:lt1>
        <a:srgbClr val="FFFFFF"/>
      </a:lt1>
      <a:dk2>
        <a:srgbClr val="57443E"/>
      </a:dk2>
      <a:lt2>
        <a:srgbClr val="DDDDDD"/>
      </a:lt2>
      <a:accent1>
        <a:srgbClr val="A63F3F"/>
      </a:accent1>
      <a:accent2>
        <a:srgbClr val="FF5331"/>
      </a:accent2>
      <a:accent3>
        <a:srgbClr val="345936"/>
      </a:accent3>
      <a:accent4>
        <a:srgbClr val="CEA17D"/>
      </a:accent4>
      <a:accent5>
        <a:srgbClr val="F3EBE5"/>
      </a:accent5>
      <a:accent6>
        <a:srgbClr val="838383"/>
      </a:accent6>
      <a:hlink>
        <a:srgbClr val="F59E00"/>
      </a:hlink>
      <a:folHlink>
        <a:srgbClr val="B2B2B2"/>
      </a:folHlink>
    </a:clrScheme>
    <a:fontScheme name="Custom 55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001002_Win32_SD_SL_v5" id="{6139E161-FE9C-4CE4-A660-9FCC5C5B7317}" vid="{EF697486-50DC-4F33-890E-44F24E69C51A}"/>
    </a:ext>
  </a:extLst>
</a:theme>
</file>

<file path=ppt/theme/theme2.xml><?xml version="1.0" encoding="utf-8"?>
<a:theme xmlns:a="http://schemas.openxmlformats.org/drawingml/2006/main" name="Office Theme">
  <a:themeElements>
    <a:clrScheme name="BrochureColor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rochureColor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6" ma:contentTypeDescription="Create a new document." ma:contentTypeScope="" ma:versionID="ac37c1753acd5e330d2062ccec26ea66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b340c7101c92c5120abd06486f94548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4B5C94-66F1-4294-B858-1E788A59059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F24C21F8-6C33-4F63-BDC3-DD3F3C3DF3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3793D2-5DD8-4453-8FB3-FE6DAA430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410</Words>
  <Application>Microsoft Office PowerPoint</Application>
  <PresentationFormat>Particularizare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8" baseType="lpstr">
      <vt:lpstr>Arial</vt:lpstr>
      <vt:lpstr>Book Antiqua</vt:lpstr>
      <vt:lpstr>Calibri</vt:lpstr>
      <vt:lpstr>Cambria</vt:lpstr>
      <vt:lpstr>Times New Roman</vt:lpstr>
      <vt:lpstr>BrochureColor</vt:lpstr>
      <vt:lpstr>Digitalisation in dental Medicine</vt:lpstr>
      <vt:lpstr>SO WHY CHOOSE digital dentistry?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2023-05-15T17:49:32Z</dcterms:created>
  <dcterms:modified xsi:type="dcterms:W3CDTF">2024-05-17T08:03:07Z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